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9"/>
  </p:notesMasterIdLst>
  <p:sldIdLst>
    <p:sldId id="256" r:id="rId2"/>
    <p:sldId id="257" r:id="rId3"/>
    <p:sldId id="258" r:id="rId4"/>
    <p:sldId id="312" r:id="rId5"/>
    <p:sldId id="311" r:id="rId6"/>
    <p:sldId id="275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274" r:id="rId28"/>
  </p:sldIdLst>
  <p:sldSz cx="9144000" cy="5143500" type="screen16x9"/>
  <p:notesSz cx="6858000" cy="9144000"/>
  <p:embeddedFontLst>
    <p:embeddedFont>
      <p:font typeface="Arial Black" panose="020B0604020202020204" pitchFamily="34" charset="0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 autoAdjust="0"/>
    <p:restoredTop sz="94694"/>
  </p:normalViewPr>
  <p:slideViewPr>
    <p:cSldViewPr snapToGrid="0">
      <p:cViewPr varScale="1">
        <p:scale>
          <a:sx n="161" d="100"/>
          <a:sy n="161" d="100"/>
        </p:scale>
        <p:origin x="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729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71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908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133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982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5684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121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92998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9548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4544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d3f5109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g5d3f5109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529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4663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924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53552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292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7799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Fitri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N.,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Pratami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D. and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Tripiawan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 W., 2019, July. Project Baseline Design for Scope, Time, and Cost Aspect in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Putri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Provinsi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Multi Set Toys Book Project PT XYZ Bandung. In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5th Bandung Creative Movement International Conference on Creative Industries 2018 (5th BCM 2018)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(pp. 383-390). Atlantis Press.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3507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e2ff82a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g5e2ff82a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d3f51098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5d3f51098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531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735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323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283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190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d3f510981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5d3f510981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9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noFill/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2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2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2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2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4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4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4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4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7" name="Google Shape;127;p15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128" name="Google Shape;128;p15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15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 rot="-5400000">
            <a:off x="-47651" y="696877"/>
            <a:ext cx="649715" cy="69000"/>
            <a:chOff x="684763" y="3506750"/>
            <a:chExt cx="3536825" cy="69000"/>
          </a:xfrm>
        </p:grpSpPr>
        <p:sp>
          <p:nvSpPr>
            <p:cNvPr id="26" name="Google Shape;26;p3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con Descriptions">
  <p:cSld name="BLANK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body" idx="1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">
  <p:cSld name="BLANK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1">
  <p:cSld name="BLANK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62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_HEADER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5477A7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648DC6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4742700" y="0"/>
            <a:ext cx="2376300" cy="5143500"/>
          </a:xfrm>
          <a:prstGeom prst="rect">
            <a:avLst/>
          </a:prstGeom>
          <a:solidFill>
            <a:srgbClr val="5A7FB3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 rot="5400000">
            <a:off x="2035125" y="-107150"/>
            <a:ext cx="2393100" cy="6463200"/>
          </a:xfrm>
          <a:prstGeom prst="rect">
            <a:avLst/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3">
  <p:cSld name="BLANK_1_3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2">
  <p:cSld name="BLANK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5E85B9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">
  <p:cSld name="SECTION_HEADER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/>
          <p:nvPr/>
        </p:nvSpPr>
        <p:spPr>
          <a:xfrm rot="5400000">
            <a:off x="2005200" y="-1993650"/>
            <a:ext cx="5133600" cy="9130800"/>
          </a:xfrm>
          <a:prstGeom prst="rect">
            <a:avLst/>
          </a:prstGeom>
          <a:solidFill>
            <a:srgbClr val="38444A">
              <a:alpha val="4274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539025" y="2347100"/>
            <a:ext cx="50679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684763" y="3506750"/>
            <a:ext cx="3536825" cy="69000"/>
            <a:chOff x="684763" y="3506750"/>
            <a:chExt cx="3536825" cy="69000"/>
          </a:xfrm>
        </p:grpSpPr>
        <p:sp>
          <p:nvSpPr>
            <p:cNvPr id="58" name="Google Shape;58;p7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" name="Google Shape;62;p7"/>
          <p:cNvSpPr txBox="1">
            <a:spLocks noGrp="1"/>
          </p:cNvSpPr>
          <p:nvPr>
            <p:ph type="subTitle" idx="2"/>
          </p:nvPr>
        </p:nvSpPr>
        <p:spPr>
          <a:xfrm>
            <a:off x="656400" y="1685100"/>
            <a:ext cx="5182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 1">
  <p:cSld name="TITLE_1_1_1">
    <p:bg>
      <p:bgPr>
        <a:noFill/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608825" y="753700"/>
            <a:ext cx="6424500" cy="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1"/>
          </p:nvPr>
        </p:nvSpPr>
        <p:spPr>
          <a:xfrm>
            <a:off x="4789525" y="1359950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ubTitle" idx="2"/>
          </p:nvPr>
        </p:nvSpPr>
        <p:spPr>
          <a:xfrm>
            <a:off x="6520250" y="17413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71" name="Google Shape;71;p8"/>
          <p:cNvSpPr/>
          <p:nvPr/>
        </p:nvSpPr>
        <p:spPr>
          <a:xfrm flipH="1">
            <a:off x="0" y="2548900"/>
            <a:ext cx="3121800" cy="1443900"/>
          </a:xfrm>
          <a:prstGeom prst="parallelogram">
            <a:avLst>
              <a:gd name="adj" fmla="val 96329"/>
            </a:avLst>
          </a:prstGeom>
          <a:solidFill>
            <a:srgbClr val="5E85B9">
              <a:alpha val="9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"/>
          <p:cNvSpPr/>
          <p:nvPr/>
        </p:nvSpPr>
        <p:spPr>
          <a:xfrm rot="5400000">
            <a:off x="-790900" y="1012275"/>
            <a:ext cx="3329100" cy="1747200"/>
          </a:xfrm>
          <a:prstGeom prst="triangle">
            <a:avLst>
              <a:gd name="adj" fmla="val 69864"/>
            </a:avLst>
          </a:prstGeom>
          <a:solidFill>
            <a:srgbClr val="38444A">
              <a:alpha val="5960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9"/>
          <p:cNvSpPr/>
          <p:nvPr/>
        </p:nvSpPr>
        <p:spPr>
          <a:xfrm rot="8689208">
            <a:off x="3770214" y="396706"/>
            <a:ext cx="3328328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9"/>
          <p:cNvSpPr/>
          <p:nvPr/>
        </p:nvSpPr>
        <p:spPr>
          <a:xfrm rot="8689207">
            <a:off x="2896399" y="8205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9"/>
          <p:cNvSpPr/>
          <p:nvPr/>
        </p:nvSpPr>
        <p:spPr>
          <a:xfrm rot="8689207">
            <a:off x="4439449" y="5823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9"/>
          <p:cNvSpPr/>
          <p:nvPr/>
        </p:nvSpPr>
        <p:spPr>
          <a:xfrm rot="8689207">
            <a:off x="4039399" y="1740020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 rot="8689207">
            <a:off x="5296699" y="1725395"/>
            <a:ext cx="6221346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9"/>
          <p:cNvSpPr/>
          <p:nvPr/>
        </p:nvSpPr>
        <p:spPr>
          <a:xfrm rot="8689208">
            <a:off x="7370664" y="2168356"/>
            <a:ext cx="3328328" cy="571147"/>
          </a:xfrm>
          <a:prstGeom prst="parallelogram">
            <a:avLst>
              <a:gd name="adj" fmla="val 70213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9"/>
          <p:cNvSpPr/>
          <p:nvPr/>
        </p:nvSpPr>
        <p:spPr>
          <a:xfrm rot="8778896" flipH="1">
            <a:off x="3036819" y="524026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 rot="8778896" flipH="1">
            <a:off x="2580369" y="-790424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9"/>
          <p:cNvSpPr/>
          <p:nvPr/>
        </p:nvSpPr>
        <p:spPr>
          <a:xfrm rot="8778896" flipH="1">
            <a:off x="5075169" y="1749501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9"/>
          <p:cNvSpPr/>
          <p:nvPr/>
        </p:nvSpPr>
        <p:spPr>
          <a:xfrm rot="8778896" flipH="1">
            <a:off x="5608569" y="2981476"/>
            <a:ext cx="4759411" cy="68145"/>
          </a:xfrm>
          <a:prstGeom prst="rect">
            <a:avLst/>
          </a:prstGeom>
          <a:solidFill>
            <a:srgbClr val="4E6E9A">
              <a:alpha val="8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254133" y="3471700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grpSp>
        <p:nvGrpSpPr>
          <p:cNvPr id="86" name="Google Shape;86;p9"/>
          <p:cNvGrpSpPr/>
          <p:nvPr/>
        </p:nvGrpSpPr>
        <p:grpSpPr>
          <a:xfrm rot="-5400000">
            <a:off x="-164001" y="3723552"/>
            <a:ext cx="649715" cy="69000"/>
            <a:chOff x="684763" y="3506750"/>
            <a:chExt cx="3536825" cy="69000"/>
          </a:xfrm>
        </p:grpSpPr>
        <p:sp>
          <p:nvSpPr>
            <p:cNvPr id="87" name="Google Shape;87;p9"/>
            <p:cNvSpPr/>
            <p:nvPr/>
          </p:nvSpPr>
          <p:spPr>
            <a:xfrm>
              <a:off x="1515450" y="3506750"/>
              <a:ext cx="1003800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684763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3438288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2519144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subTitle" idx="1"/>
          </p:nvPr>
        </p:nvSpPr>
        <p:spPr>
          <a:xfrm>
            <a:off x="254133" y="3968200"/>
            <a:ext cx="8460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2608825" y="595950"/>
            <a:ext cx="6535200" cy="22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4800" dirty="0">
                <a:latin typeface="Arial Black"/>
                <a:ea typeface="Arial Black"/>
                <a:cs typeface="Arial Black"/>
                <a:sym typeface="Arial Black"/>
              </a:rPr>
              <a:t>IT Project</a:t>
            </a:r>
            <a:endParaRPr sz="4800" dirty="0"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800" dirty="0">
                <a:latin typeface="Arial Black"/>
                <a:ea typeface="Arial Black"/>
                <a:cs typeface="Arial Black"/>
                <a:sym typeface="Arial Black"/>
              </a:rPr>
              <a:t>      </a:t>
            </a:r>
            <a:r>
              <a:rPr lang="en" sz="4800" dirty="0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Management</a:t>
            </a:r>
            <a:endParaRPr sz="4800" dirty="0">
              <a:solidFill>
                <a:srgbClr val="5E85B9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800" dirty="0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               </a:t>
            </a:r>
            <a:endParaRPr sz="4800" dirty="0">
              <a:solidFill>
                <a:srgbClr val="FFF2CC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>
                <a:solidFill>
                  <a:srgbClr val="C9DAF8"/>
                </a:solidFill>
              </a:rPr>
              <a:t>(Introduction to Microsoft Project 2)</a:t>
            </a:r>
            <a:endParaRPr sz="2400" dirty="0">
              <a:solidFill>
                <a:srgbClr val="C9DAF8"/>
              </a:solidFill>
            </a:endParaRPr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4398350" y="3143975"/>
            <a:ext cx="4243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dirty="0"/>
              <a:t>Instructor: Tran Vinh </a:t>
            </a:r>
            <a:r>
              <a:rPr lang="en" dirty="0" err="1"/>
              <a:t>Khiem</a:t>
            </a:r>
            <a:endParaRPr dirty="0"/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2"/>
          </p:nvPr>
        </p:nvSpPr>
        <p:spPr>
          <a:xfrm>
            <a:off x="6596450" y="3798700"/>
            <a:ext cx="25131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dirty="0"/>
              <a:t>March 1st, 2020 </a:t>
            </a:r>
            <a:endParaRPr dirty="0"/>
          </a:p>
        </p:txBody>
      </p:sp>
      <p:sp>
        <p:nvSpPr>
          <p:cNvPr id="181" name="Google Shape;181;p26"/>
          <p:cNvSpPr txBox="1"/>
          <p:nvPr/>
        </p:nvSpPr>
        <p:spPr>
          <a:xfrm>
            <a:off x="6520250" y="4236900"/>
            <a:ext cx="22386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S</a:t>
            </a:r>
            <a:r>
              <a:rPr lang="en" baseline="30000">
                <a:solidFill>
                  <a:srgbClr val="F1C232"/>
                </a:solidFill>
                <a:latin typeface="Arial Black"/>
                <a:ea typeface="Arial Black"/>
                <a:cs typeface="Arial Black"/>
                <a:sym typeface="Arial Black"/>
              </a:rPr>
              <a:t>3</a:t>
            </a:r>
            <a:r>
              <a:rPr lang="en" sz="14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T</a:t>
            </a:r>
            <a:endParaRPr>
              <a:solidFill>
                <a:srgbClr val="5E85B9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 i="1">
                <a:solidFill>
                  <a:srgbClr val="D9D9D9"/>
                </a:solidFill>
                <a:latin typeface="Arial Black"/>
                <a:ea typeface="Arial Black"/>
                <a:cs typeface="Arial Black"/>
                <a:sym typeface="Arial Black"/>
              </a:rPr>
              <a:t>   </a:t>
            </a:r>
            <a:r>
              <a:rPr lang="en" sz="1200" i="1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Smart Software System Team</a:t>
            </a:r>
            <a:endParaRPr sz="1200" i="1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6"/>
          <p:cNvSpPr txBox="1">
            <a:spLocks noGrp="1"/>
          </p:cNvSpPr>
          <p:nvPr>
            <p:ph type="sldNum" idx="12"/>
          </p:nvPr>
        </p:nvSpPr>
        <p:spPr>
          <a:xfrm>
            <a:off x="8472450" y="4897648"/>
            <a:ext cx="548700" cy="23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Resource Cost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Back to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Resource Information 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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choose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Cost </a:t>
            </a:r>
            <a:r>
              <a:rPr lang="en-US" b="1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 Edit Standard Rate for normal cost, Overtime rate for overtime working cost.</a:t>
            </a:r>
            <a:endParaRPr lang="en-US" dirty="0">
              <a:latin typeface="Muli"/>
              <a:ea typeface="Muli"/>
              <a:cs typeface="Muli"/>
              <a:sym typeface="Muli"/>
            </a:endParaRPr>
          </a:p>
          <a:p>
            <a:pPr marL="114300" lvl="0" indent="0">
              <a:lnSpc>
                <a:spcPct val="150000"/>
              </a:lnSpc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559" y="2140226"/>
            <a:ext cx="4458521" cy="2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5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Resource Cost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Click on other tab (B,C,…)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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Edit Effective Date </a:t>
            </a:r>
            <a:r>
              <a:rPr lang="en-US" b="1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 Choose specific date and edit Rate. For example, 30/4 is Special day, salary must be different.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30" y="2082239"/>
            <a:ext cx="3835883" cy="28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51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Resource Availability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Come back to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General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 Edit </a:t>
            </a:r>
            <a:r>
              <a:rPr lang="en-US" b="1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Resource Availability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 to edit the progress time that this resource can be used.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039" y="2133599"/>
            <a:ext cx="3543436" cy="26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98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Resource Assignment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Come back to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Gantt Chart 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 Choose </a:t>
            </a:r>
            <a:r>
              <a:rPr lang="en-US" b="1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Resource Name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  Assign to people needs on this project.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974" y="2250423"/>
            <a:ext cx="5417060" cy="251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28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Exercise 1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Open Exercise 6 on Lab 1, Create and assign resource as below: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702663"/>
            <a:ext cx="6116398" cy="33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26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Milestone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Make task as milestone: Click on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Task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 </a:t>
            </a:r>
            <a:r>
              <a:rPr lang="en-US" b="1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Task information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  </a:t>
            </a:r>
            <a:r>
              <a:rPr lang="en-US" b="1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Advanced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  </a:t>
            </a:r>
            <a:r>
              <a:rPr lang="en-US" b="1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Make task as milestone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157" y="2153477"/>
            <a:ext cx="4481043" cy="275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44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Exercise 2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Create milestones as below based on Exercise 3 – Lab 1.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7" y="1723182"/>
            <a:ext cx="4511521" cy="313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09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Deadline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On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task information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 Choose </a:t>
            </a:r>
            <a:r>
              <a:rPr lang="en-US" b="1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Advanced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  Set </a:t>
            </a:r>
            <a:r>
              <a:rPr lang="en-US" b="1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deadline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. Some tasks you must set deadline before the finish date.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6" y="1987827"/>
            <a:ext cx="4805951" cy="299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05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Constraints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On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task information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 Choose </a:t>
            </a:r>
            <a:r>
              <a:rPr lang="en-US" b="1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Advanced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  Set </a:t>
            </a:r>
            <a:r>
              <a:rPr lang="en-US" b="1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Constraints type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. Some tasks you must set deadline before the finish date.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043" y="2133525"/>
            <a:ext cx="4457699" cy="27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99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WBS (Work Breakdown Structure)</a:t>
            </a:r>
            <a:endParaRPr dirty="0"/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73" y="1226068"/>
            <a:ext cx="8531610" cy="343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29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subTitle" idx="2"/>
          </p:nvPr>
        </p:nvSpPr>
        <p:spPr>
          <a:xfrm>
            <a:off x="160775" y="4686025"/>
            <a:ext cx="3442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 b="1" dirty="0">
                <a:solidFill>
                  <a:schemeClr val="lt1"/>
                </a:solidFill>
              </a:rPr>
              <a:t>IT Project Management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188" name="Google Shape;18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539025" y="1589200"/>
            <a:ext cx="8355300" cy="1807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“Being a Project Manager is like being an artist, you have the different colored process streams combining into a work of art.” </a:t>
            </a:r>
            <a:endParaRPr sz="3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– Greg Cimmarrusti</a:t>
            </a:r>
            <a:endParaRPr sz="30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WBS (Work Breakdown Structure)</a:t>
            </a:r>
            <a:endParaRPr dirty="0"/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732" y="1253606"/>
            <a:ext cx="7395501" cy="3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45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WBS (Work Breakdown Structure)</a:t>
            </a:r>
            <a:endParaRPr dirty="0"/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07" y="1314026"/>
            <a:ext cx="7941221" cy="32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71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WBS (Work Breakdown Structure)</a:t>
            </a:r>
            <a:endParaRPr dirty="0"/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76" y="1415626"/>
            <a:ext cx="7307013" cy="33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90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Exercise 3</a:t>
            </a:r>
            <a:endParaRPr dirty="0"/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276" y="2179983"/>
            <a:ext cx="6116398" cy="2876834"/>
          </a:xfrm>
          <a:prstGeom prst="rect">
            <a:avLst/>
          </a:prstGeom>
        </p:spPr>
      </p:pic>
      <p:sp>
        <p:nvSpPr>
          <p:cNvPr id="11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Convert MS Project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WBS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below to the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chart form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.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873256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Exercise 4</a:t>
            </a:r>
            <a:endParaRPr dirty="0"/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11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Convert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chart form 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below to the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MS Project WBS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.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294" y="1597988"/>
            <a:ext cx="6043365" cy="34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81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Exercise 5</a:t>
            </a:r>
            <a:endParaRPr dirty="0"/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1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286808" y="832513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Draw this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WBS Chart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form and convert it into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MS Project WBS</a:t>
            </a:r>
            <a:endParaRPr b="1"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6" y="1649896"/>
            <a:ext cx="5932902" cy="331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72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Exercise 6</a:t>
            </a:r>
            <a:endParaRPr dirty="0"/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11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286808" y="832513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Create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 WBS Dictionary 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of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 Exercise 3 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as </a:t>
            </a:r>
            <a:r>
              <a:rPr lang="en-US">
                <a:latin typeface="Muli"/>
                <a:ea typeface="Muli"/>
                <a:cs typeface="Muli"/>
                <a:sym typeface="Muli"/>
              </a:rPr>
              <a:t>this format.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548" y="1315538"/>
            <a:ext cx="4022035" cy="356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39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Q &amp; A</a:t>
            </a:r>
            <a:endParaRPr/>
          </a:p>
        </p:txBody>
      </p:sp>
      <p:grpSp>
        <p:nvGrpSpPr>
          <p:cNvPr id="389" name="Google Shape;389;p44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4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4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4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3" name="Google Shape;393;p44"/>
          <p:cNvSpPr/>
          <p:nvPr/>
        </p:nvSpPr>
        <p:spPr>
          <a:xfrm>
            <a:off x="3742050" y="1450100"/>
            <a:ext cx="1659900" cy="16599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4"/>
          <p:cNvSpPr txBox="1"/>
          <p:nvPr/>
        </p:nvSpPr>
        <p:spPr>
          <a:xfrm>
            <a:off x="2329050" y="3162200"/>
            <a:ext cx="4485900" cy="5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50"/>
              <a:buFont typeface="Arial"/>
              <a:buNone/>
            </a:pPr>
            <a:r>
              <a:rPr lang="en" sz="2400" b="1" dirty="0">
                <a:solidFill>
                  <a:srgbClr val="566579"/>
                </a:solidFill>
              </a:rPr>
              <a:t>Thank you for attention</a:t>
            </a:r>
            <a:endParaRPr sz="2400" b="1" i="0" u="none" strike="noStrike" cap="none" dirty="0">
              <a:solidFill>
                <a:srgbClr val="566579"/>
              </a:solidFill>
            </a:endParaRPr>
          </a:p>
        </p:txBody>
      </p:sp>
      <p:sp>
        <p:nvSpPr>
          <p:cNvPr id="395" name="Google Shape;395;p44"/>
          <p:cNvSpPr/>
          <p:nvPr/>
        </p:nvSpPr>
        <p:spPr>
          <a:xfrm>
            <a:off x="4027800" y="1876700"/>
            <a:ext cx="1088400" cy="806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8851" y="106586"/>
                </a:moveTo>
                <a:lnTo>
                  <a:pt x="48263" y="106624"/>
                </a:lnTo>
                <a:lnTo>
                  <a:pt x="47703" y="106889"/>
                </a:lnTo>
                <a:lnTo>
                  <a:pt x="47170" y="107267"/>
                </a:lnTo>
                <a:lnTo>
                  <a:pt x="46694" y="107758"/>
                </a:lnTo>
                <a:lnTo>
                  <a:pt x="46246" y="108551"/>
                </a:lnTo>
                <a:lnTo>
                  <a:pt x="45966" y="109382"/>
                </a:lnTo>
                <a:lnTo>
                  <a:pt x="45826" y="110251"/>
                </a:lnTo>
                <a:lnTo>
                  <a:pt x="45826" y="111158"/>
                </a:lnTo>
                <a:lnTo>
                  <a:pt x="45966" y="112027"/>
                </a:lnTo>
                <a:lnTo>
                  <a:pt x="46246" y="112858"/>
                </a:lnTo>
                <a:lnTo>
                  <a:pt x="46694" y="113614"/>
                </a:lnTo>
                <a:lnTo>
                  <a:pt x="47170" y="114143"/>
                </a:lnTo>
                <a:lnTo>
                  <a:pt x="47675" y="114559"/>
                </a:lnTo>
                <a:lnTo>
                  <a:pt x="48263" y="114748"/>
                </a:lnTo>
                <a:lnTo>
                  <a:pt x="48851" y="114823"/>
                </a:lnTo>
                <a:lnTo>
                  <a:pt x="49467" y="114748"/>
                </a:lnTo>
                <a:lnTo>
                  <a:pt x="50000" y="114559"/>
                </a:lnTo>
                <a:lnTo>
                  <a:pt x="50560" y="114143"/>
                </a:lnTo>
                <a:lnTo>
                  <a:pt x="51036" y="113614"/>
                </a:lnTo>
                <a:lnTo>
                  <a:pt x="51456" y="112858"/>
                </a:lnTo>
                <a:lnTo>
                  <a:pt x="51764" y="112027"/>
                </a:lnTo>
                <a:lnTo>
                  <a:pt x="51904" y="111158"/>
                </a:lnTo>
                <a:lnTo>
                  <a:pt x="51904" y="110251"/>
                </a:lnTo>
                <a:lnTo>
                  <a:pt x="51764" y="109382"/>
                </a:lnTo>
                <a:lnTo>
                  <a:pt x="51456" y="108551"/>
                </a:lnTo>
                <a:lnTo>
                  <a:pt x="51036" y="107758"/>
                </a:lnTo>
                <a:lnTo>
                  <a:pt x="50560" y="107267"/>
                </a:lnTo>
                <a:lnTo>
                  <a:pt x="50000" y="106889"/>
                </a:lnTo>
                <a:lnTo>
                  <a:pt x="49411" y="106624"/>
                </a:lnTo>
                <a:lnTo>
                  <a:pt x="48851" y="106586"/>
                </a:lnTo>
                <a:close/>
                <a:moveTo>
                  <a:pt x="41820" y="97027"/>
                </a:moveTo>
                <a:lnTo>
                  <a:pt x="41232" y="97141"/>
                </a:lnTo>
                <a:lnTo>
                  <a:pt x="40644" y="97367"/>
                </a:lnTo>
                <a:lnTo>
                  <a:pt x="40140" y="97745"/>
                </a:lnTo>
                <a:lnTo>
                  <a:pt x="39607" y="98274"/>
                </a:lnTo>
                <a:lnTo>
                  <a:pt x="39187" y="98992"/>
                </a:lnTo>
                <a:lnTo>
                  <a:pt x="38879" y="99861"/>
                </a:lnTo>
                <a:lnTo>
                  <a:pt x="38739" y="100730"/>
                </a:lnTo>
                <a:lnTo>
                  <a:pt x="38739" y="101675"/>
                </a:lnTo>
                <a:lnTo>
                  <a:pt x="38879" y="102544"/>
                </a:lnTo>
                <a:lnTo>
                  <a:pt x="39187" y="103375"/>
                </a:lnTo>
                <a:lnTo>
                  <a:pt x="39607" y="104130"/>
                </a:lnTo>
                <a:lnTo>
                  <a:pt x="40084" y="104659"/>
                </a:lnTo>
                <a:lnTo>
                  <a:pt x="40644" y="105000"/>
                </a:lnTo>
                <a:lnTo>
                  <a:pt x="41176" y="105264"/>
                </a:lnTo>
                <a:lnTo>
                  <a:pt x="41820" y="105340"/>
                </a:lnTo>
                <a:lnTo>
                  <a:pt x="42380" y="105264"/>
                </a:lnTo>
                <a:lnTo>
                  <a:pt x="42969" y="105000"/>
                </a:lnTo>
                <a:lnTo>
                  <a:pt x="43473" y="104659"/>
                </a:lnTo>
                <a:lnTo>
                  <a:pt x="43949" y="104130"/>
                </a:lnTo>
                <a:lnTo>
                  <a:pt x="44397" y="103375"/>
                </a:lnTo>
                <a:lnTo>
                  <a:pt x="44677" y="102544"/>
                </a:lnTo>
                <a:lnTo>
                  <a:pt x="44845" y="101675"/>
                </a:lnTo>
                <a:lnTo>
                  <a:pt x="44845" y="100730"/>
                </a:lnTo>
                <a:lnTo>
                  <a:pt x="44677" y="99861"/>
                </a:lnTo>
                <a:lnTo>
                  <a:pt x="44397" y="98992"/>
                </a:lnTo>
                <a:lnTo>
                  <a:pt x="43949" y="98274"/>
                </a:lnTo>
                <a:lnTo>
                  <a:pt x="43473" y="97745"/>
                </a:lnTo>
                <a:lnTo>
                  <a:pt x="42969" y="97367"/>
                </a:lnTo>
                <a:lnTo>
                  <a:pt x="42380" y="97141"/>
                </a:lnTo>
                <a:lnTo>
                  <a:pt x="41820" y="97027"/>
                </a:lnTo>
                <a:close/>
                <a:moveTo>
                  <a:pt x="34565" y="87317"/>
                </a:moveTo>
                <a:lnTo>
                  <a:pt x="33977" y="87392"/>
                </a:lnTo>
                <a:lnTo>
                  <a:pt x="33417" y="87619"/>
                </a:lnTo>
                <a:lnTo>
                  <a:pt x="32885" y="87997"/>
                </a:lnTo>
                <a:lnTo>
                  <a:pt x="32408" y="88526"/>
                </a:lnTo>
                <a:lnTo>
                  <a:pt x="32016" y="89130"/>
                </a:lnTo>
                <a:lnTo>
                  <a:pt x="31736" y="89848"/>
                </a:lnTo>
                <a:lnTo>
                  <a:pt x="31568" y="90642"/>
                </a:lnTo>
                <a:lnTo>
                  <a:pt x="31484" y="91435"/>
                </a:lnTo>
                <a:lnTo>
                  <a:pt x="31568" y="92267"/>
                </a:lnTo>
                <a:lnTo>
                  <a:pt x="31736" y="93022"/>
                </a:lnTo>
                <a:lnTo>
                  <a:pt x="32016" y="93740"/>
                </a:lnTo>
                <a:lnTo>
                  <a:pt x="32408" y="94382"/>
                </a:lnTo>
                <a:lnTo>
                  <a:pt x="32941" y="94987"/>
                </a:lnTo>
                <a:lnTo>
                  <a:pt x="33585" y="95365"/>
                </a:lnTo>
                <a:lnTo>
                  <a:pt x="34229" y="95554"/>
                </a:lnTo>
                <a:lnTo>
                  <a:pt x="34929" y="95554"/>
                </a:lnTo>
                <a:lnTo>
                  <a:pt x="35574" y="95365"/>
                </a:lnTo>
                <a:lnTo>
                  <a:pt x="36190" y="94987"/>
                </a:lnTo>
                <a:lnTo>
                  <a:pt x="36750" y="94382"/>
                </a:lnTo>
                <a:lnTo>
                  <a:pt x="37170" y="93589"/>
                </a:lnTo>
                <a:lnTo>
                  <a:pt x="37478" y="92758"/>
                </a:lnTo>
                <a:lnTo>
                  <a:pt x="37619" y="91889"/>
                </a:lnTo>
                <a:lnTo>
                  <a:pt x="37619" y="90982"/>
                </a:lnTo>
                <a:lnTo>
                  <a:pt x="37478" y="90113"/>
                </a:lnTo>
                <a:lnTo>
                  <a:pt x="37170" y="89282"/>
                </a:lnTo>
                <a:lnTo>
                  <a:pt x="36750" y="88526"/>
                </a:lnTo>
                <a:lnTo>
                  <a:pt x="36274" y="87997"/>
                </a:lnTo>
                <a:lnTo>
                  <a:pt x="35714" y="87619"/>
                </a:lnTo>
                <a:lnTo>
                  <a:pt x="35126" y="87392"/>
                </a:lnTo>
                <a:lnTo>
                  <a:pt x="34565" y="87317"/>
                </a:lnTo>
                <a:close/>
                <a:moveTo>
                  <a:pt x="85686" y="26297"/>
                </a:moveTo>
                <a:lnTo>
                  <a:pt x="83025" y="29924"/>
                </a:lnTo>
                <a:lnTo>
                  <a:pt x="82016" y="31133"/>
                </a:lnTo>
                <a:lnTo>
                  <a:pt x="80924" y="32040"/>
                </a:lnTo>
                <a:lnTo>
                  <a:pt x="79719" y="32833"/>
                </a:lnTo>
                <a:lnTo>
                  <a:pt x="78459" y="33324"/>
                </a:lnTo>
                <a:lnTo>
                  <a:pt x="77198" y="33664"/>
                </a:lnTo>
                <a:lnTo>
                  <a:pt x="75882" y="33702"/>
                </a:lnTo>
                <a:lnTo>
                  <a:pt x="74565" y="33589"/>
                </a:lnTo>
                <a:lnTo>
                  <a:pt x="73305" y="33173"/>
                </a:lnTo>
                <a:lnTo>
                  <a:pt x="72016" y="32531"/>
                </a:lnTo>
                <a:lnTo>
                  <a:pt x="70784" y="31889"/>
                </a:lnTo>
                <a:lnTo>
                  <a:pt x="69467" y="31397"/>
                </a:lnTo>
                <a:lnTo>
                  <a:pt x="68123" y="31133"/>
                </a:lnTo>
                <a:lnTo>
                  <a:pt x="66778" y="31020"/>
                </a:lnTo>
                <a:lnTo>
                  <a:pt x="65378" y="31133"/>
                </a:lnTo>
                <a:lnTo>
                  <a:pt x="64005" y="31473"/>
                </a:lnTo>
                <a:lnTo>
                  <a:pt x="62661" y="31964"/>
                </a:lnTo>
                <a:lnTo>
                  <a:pt x="61344" y="32644"/>
                </a:lnTo>
                <a:lnTo>
                  <a:pt x="60112" y="33589"/>
                </a:lnTo>
                <a:lnTo>
                  <a:pt x="58907" y="34722"/>
                </a:lnTo>
                <a:lnTo>
                  <a:pt x="57815" y="36045"/>
                </a:lnTo>
                <a:lnTo>
                  <a:pt x="45154" y="53085"/>
                </a:lnTo>
                <a:lnTo>
                  <a:pt x="44677" y="53879"/>
                </a:lnTo>
                <a:lnTo>
                  <a:pt x="44313" y="54748"/>
                </a:lnTo>
                <a:lnTo>
                  <a:pt x="44117" y="55730"/>
                </a:lnTo>
                <a:lnTo>
                  <a:pt x="44033" y="56712"/>
                </a:lnTo>
                <a:lnTo>
                  <a:pt x="44117" y="57770"/>
                </a:lnTo>
                <a:lnTo>
                  <a:pt x="44313" y="58753"/>
                </a:lnTo>
                <a:lnTo>
                  <a:pt x="44677" y="59622"/>
                </a:lnTo>
                <a:lnTo>
                  <a:pt x="45154" y="60415"/>
                </a:lnTo>
                <a:lnTo>
                  <a:pt x="45770" y="61095"/>
                </a:lnTo>
                <a:lnTo>
                  <a:pt x="46442" y="61549"/>
                </a:lnTo>
                <a:lnTo>
                  <a:pt x="47170" y="61851"/>
                </a:lnTo>
                <a:lnTo>
                  <a:pt x="47899" y="61926"/>
                </a:lnTo>
                <a:lnTo>
                  <a:pt x="48627" y="61851"/>
                </a:lnTo>
                <a:lnTo>
                  <a:pt x="49355" y="61549"/>
                </a:lnTo>
                <a:lnTo>
                  <a:pt x="50000" y="61095"/>
                </a:lnTo>
                <a:lnTo>
                  <a:pt x="50616" y="60415"/>
                </a:lnTo>
                <a:lnTo>
                  <a:pt x="57955" y="50591"/>
                </a:lnTo>
                <a:lnTo>
                  <a:pt x="57955" y="50516"/>
                </a:lnTo>
                <a:lnTo>
                  <a:pt x="57955" y="50516"/>
                </a:lnTo>
                <a:lnTo>
                  <a:pt x="61120" y="46246"/>
                </a:lnTo>
                <a:lnTo>
                  <a:pt x="61512" y="45869"/>
                </a:lnTo>
                <a:lnTo>
                  <a:pt x="61988" y="45566"/>
                </a:lnTo>
                <a:lnTo>
                  <a:pt x="62464" y="45528"/>
                </a:lnTo>
                <a:lnTo>
                  <a:pt x="62969" y="45566"/>
                </a:lnTo>
                <a:lnTo>
                  <a:pt x="63417" y="45869"/>
                </a:lnTo>
                <a:lnTo>
                  <a:pt x="63809" y="46246"/>
                </a:lnTo>
                <a:lnTo>
                  <a:pt x="64173" y="46926"/>
                </a:lnTo>
                <a:lnTo>
                  <a:pt x="64369" y="47682"/>
                </a:lnTo>
                <a:lnTo>
                  <a:pt x="64369" y="48476"/>
                </a:lnTo>
                <a:lnTo>
                  <a:pt x="64173" y="49269"/>
                </a:lnTo>
                <a:lnTo>
                  <a:pt x="63809" y="49911"/>
                </a:lnTo>
                <a:lnTo>
                  <a:pt x="61988" y="52405"/>
                </a:lnTo>
                <a:lnTo>
                  <a:pt x="63641" y="54559"/>
                </a:lnTo>
                <a:lnTo>
                  <a:pt x="63641" y="54559"/>
                </a:lnTo>
                <a:lnTo>
                  <a:pt x="63669" y="54672"/>
                </a:lnTo>
                <a:lnTo>
                  <a:pt x="63669" y="54672"/>
                </a:lnTo>
                <a:lnTo>
                  <a:pt x="63753" y="54748"/>
                </a:lnTo>
                <a:lnTo>
                  <a:pt x="63781" y="54748"/>
                </a:lnTo>
                <a:lnTo>
                  <a:pt x="63977" y="55050"/>
                </a:lnTo>
                <a:lnTo>
                  <a:pt x="64341" y="55465"/>
                </a:lnTo>
                <a:lnTo>
                  <a:pt x="64761" y="55957"/>
                </a:lnTo>
                <a:lnTo>
                  <a:pt x="65322" y="56599"/>
                </a:lnTo>
                <a:lnTo>
                  <a:pt x="65966" y="57204"/>
                </a:lnTo>
                <a:lnTo>
                  <a:pt x="66694" y="57921"/>
                </a:lnTo>
                <a:lnTo>
                  <a:pt x="67507" y="58602"/>
                </a:lnTo>
                <a:lnTo>
                  <a:pt x="68375" y="59282"/>
                </a:lnTo>
                <a:lnTo>
                  <a:pt x="69299" y="59886"/>
                </a:lnTo>
                <a:lnTo>
                  <a:pt x="70280" y="60377"/>
                </a:lnTo>
                <a:lnTo>
                  <a:pt x="71260" y="60755"/>
                </a:lnTo>
                <a:lnTo>
                  <a:pt x="72268" y="60944"/>
                </a:lnTo>
                <a:lnTo>
                  <a:pt x="73305" y="61020"/>
                </a:lnTo>
                <a:lnTo>
                  <a:pt x="74285" y="60869"/>
                </a:lnTo>
                <a:lnTo>
                  <a:pt x="75294" y="60415"/>
                </a:lnTo>
                <a:lnTo>
                  <a:pt x="75770" y="60264"/>
                </a:lnTo>
                <a:lnTo>
                  <a:pt x="76274" y="60264"/>
                </a:lnTo>
                <a:lnTo>
                  <a:pt x="76750" y="60415"/>
                </a:lnTo>
                <a:lnTo>
                  <a:pt x="77198" y="60755"/>
                </a:lnTo>
                <a:lnTo>
                  <a:pt x="77535" y="61246"/>
                </a:lnTo>
                <a:lnTo>
                  <a:pt x="77787" y="61851"/>
                </a:lnTo>
                <a:lnTo>
                  <a:pt x="77927" y="62531"/>
                </a:lnTo>
                <a:lnTo>
                  <a:pt x="77927" y="63173"/>
                </a:lnTo>
                <a:lnTo>
                  <a:pt x="77787" y="63816"/>
                </a:lnTo>
                <a:lnTo>
                  <a:pt x="77535" y="64382"/>
                </a:lnTo>
                <a:lnTo>
                  <a:pt x="77198" y="64874"/>
                </a:lnTo>
                <a:lnTo>
                  <a:pt x="76750" y="65251"/>
                </a:lnTo>
                <a:lnTo>
                  <a:pt x="75490" y="65780"/>
                </a:lnTo>
                <a:lnTo>
                  <a:pt x="74229" y="66120"/>
                </a:lnTo>
                <a:lnTo>
                  <a:pt x="72997" y="66234"/>
                </a:lnTo>
                <a:lnTo>
                  <a:pt x="72212" y="66158"/>
                </a:lnTo>
                <a:lnTo>
                  <a:pt x="84341" y="82481"/>
                </a:lnTo>
                <a:lnTo>
                  <a:pt x="85798" y="80516"/>
                </a:lnTo>
                <a:lnTo>
                  <a:pt x="87366" y="78211"/>
                </a:lnTo>
                <a:lnTo>
                  <a:pt x="88795" y="75755"/>
                </a:lnTo>
                <a:lnTo>
                  <a:pt x="89971" y="73186"/>
                </a:lnTo>
                <a:lnTo>
                  <a:pt x="91036" y="70428"/>
                </a:lnTo>
                <a:lnTo>
                  <a:pt x="91904" y="67632"/>
                </a:lnTo>
                <a:lnTo>
                  <a:pt x="92605" y="64685"/>
                </a:lnTo>
                <a:lnTo>
                  <a:pt x="93109" y="61662"/>
                </a:lnTo>
                <a:lnTo>
                  <a:pt x="93361" y="60226"/>
                </a:lnTo>
                <a:lnTo>
                  <a:pt x="93781" y="58828"/>
                </a:lnTo>
                <a:lnTo>
                  <a:pt x="94285" y="57581"/>
                </a:lnTo>
                <a:lnTo>
                  <a:pt x="94901" y="56335"/>
                </a:lnTo>
                <a:lnTo>
                  <a:pt x="95630" y="55201"/>
                </a:lnTo>
                <a:lnTo>
                  <a:pt x="101344" y="47493"/>
                </a:lnTo>
                <a:lnTo>
                  <a:pt x="85686" y="26297"/>
                </a:lnTo>
                <a:close/>
                <a:moveTo>
                  <a:pt x="37507" y="24521"/>
                </a:moveTo>
                <a:lnTo>
                  <a:pt x="18291" y="50440"/>
                </a:lnTo>
                <a:lnTo>
                  <a:pt x="21652" y="55012"/>
                </a:lnTo>
                <a:lnTo>
                  <a:pt x="22464" y="56183"/>
                </a:lnTo>
                <a:lnTo>
                  <a:pt x="23109" y="57506"/>
                </a:lnTo>
                <a:lnTo>
                  <a:pt x="23669" y="58904"/>
                </a:lnTo>
                <a:lnTo>
                  <a:pt x="24061" y="60377"/>
                </a:lnTo>
                <a:lnTo>
                  <a:pt x="24341" y="61889"/>
                </a:lnTo>
                <a:lnTo>
                  <a:pt x="24873" y="64874"/>
                </a:lnTo>
                <a:lnTo>
                  <a:pt x="25546" y="67783"/>
                </a:lnTo>
                <a:lnTo>
                  <a:pt x="26442" y="70579"/>
                </a:lnTo>
                <a:lnTo>
                  <a:pt x="27478" y="73299"/>
                </a:lnTo>
                <a:lnTo>
                  <a:pt x="28711" y="75869"/>
                </a:lnTo>
                <a:lnTo>
                  <a:pt x="30112" y="78249"/>
                </a:lnTo>
                <a:lnTo>
                  <a:pt x="31652" y="80516"/>
                </a:lnTo>
                <a:lnTo>
                  <a:pt x="33025" y="82405"/>
                </a:lnTo>
                <a:lnTo>
                  <a:pt x="33977" y="82178"/>
                </a:lnTo>
                <a:lnTo>
                  <a:pt x="34957" y="82141"/>
                </a:lnTo>
                <a:lnTo>
                  <a:pt x="35938" y="82329"/>
                </a:lnTo>
                <a:lnTo>
                  <a:pt x="36890" y="82670"/>
                </a:lnTo>
                <a:lnTo>
                  <a:pt x="37787" y="83236"/>
                </a:lnTo>
                <a:lnTo>
                  <a:pt x="38683" y="83954"/>
                </a:lnTo>
                <a:lnTo>
                  <a:pt x="39439" y="84861"/>
                </a:lnTo>
                <a:lnTo>
                  <a:pt x="40084" y="85881"/>
                </a:lnTo>
                <a:lnTo>
                  <a:pt x="40644" y="86977"/>
                </a:lnTo>
                <a:lnTo>
                  <a:pt x="41036" y="88148"/>
                </a:lnTo>
                <a:lnTo>
                  <a:pt x="41288" y="89357"/>
                </a:lnTo>
                <a:lnTo>
                  <a:pt x="41456" y="90642"/>
                </a:lnTo>
                <a:lnTo>
                  <a:pt x="41456" y="91889"/>
                </a:lnTo>
                <a:lnTo>
                  <a:pt x="41820" y="91889"/>
                </a:lnTo>
                <a:lnTo>
                  <a:pt x="42913" y="92040"/>
                </a:lnTo>
                <a:lnTo>
                  <a:pt x="43949" y="92304"/>
                </a:lnTo>
                <a:lnTo>
                  <a:pt x="44929" y="92909"/>
                </a:lnTo>
                <a:lnTo>
                  <a:pt x="45854" y="93664"/>
                </a:lnTo>
                <a:lnTo>
                  <a:pt x="46694" y="94647"/>
                </a:lnTo>
                <a:lnTo>
                  <a:pt x="47422" y="95818"/>
                </a:lnTo>
                <a:lnTo>
                  <a:pt x="48011" y="97103"/>
                </a:lnTo>
                <a:lnTo>
                  <a:pt x="48403" y="98501"/>
                </a:lnTo>
                <a:lnTo>
                  <a:pt x="48627" y="99937"/>
                </a:lnTo>
                <a:lnTo>
                  <a:pt x="48683" y="101410"/>
                </a:lnTo>
                <a:lnTo>
                  <a:pt x="48851" y="101410"/>
                </a:lnTo>
                <a:lnTo>
                  <a:pt x="49943" y="101523"/>
                </a:lnTo>
                <a:lnTo>
                  <a:pt x="50980" y="101863"/>
                </a:lnTo>
                <a:lnTo>
                  <a:pt x="51988" y="102392"/>
                </a:lnTo>
                <a:lnTo>
                  <a:pt x="52885" y="103186"/>
                </a:lnTo>
                <a:lnTo>
                  <a:pt x="53725" y="104130"/>
                </a:lnTo>
                <a:lnTo>
                  <a:pt x="54453" y="105264"/>
                </a:lnTo>
                <a:lnTo>
                  <a:pt x="55014" y="106511"/>
                </a:lnTo>
                <a:lnTo>
                  <a:pt x="55406" y="107871"/>
                </a:lnTo>
                <a:lnTo>
                  <a:pt x="55658" y="109231"/>
                </a:lnTo>
                <a:lnTo>
                  <a:pt x="55742" y="110667"/>
                </a:lnTo>
                <a:lnTo>
                  <a:pt x="55658" y="112103"/>
                </a:lnTo>
                <a:lnTo>
                  <a:pt x="55910" y="112141"/>
                </a:lnTo>
                <a:lnTo>
                  <a:pt x="56162" y="112141"/>
                </a:lnTo>
                <a:lnTo>
                  <a:pt x="56862" y="112027"/>
                </a:lnTo>
                <a:lnTo>
                  <a:pt x="57478" y="111687"/>
                </a:lnTo>
                <a:lnTo>
                  <a:pt x="58011" y="111083"/>
                </a:lnTo>
                <a:lnTo>
                  <a:pt x="58431" y="110365"/>
                </a:lnTo>
                <a:lnTo>
                  <a:pt x="58683" y="109534"/>
                </a:lnTo>
                <a:lnTo>
                  <a:pt x="58795" y="108627"/>
                </a:lnTo>
                <a:lnTo>
                  <a:pt x="58683" y="107720"/>
                </a:lnTo>
                <a:lnTo>
                  <a:pt x="58431" y="106889"/>
                </a:lnTo>
                <a:lnTo>
                  <a:pt x="58011" y="106133"/>
                </a:lnTo>
                <a:lnTo>
                  <a:pt x="57983" y="106133"/>
                </a:lnTo>
                <a:lnTo>
                  <a:pt x="45490" y="89206"/>
                </a:lnTo>
                <a:lnTo>
                  <a:pt x="45126" y="88526"/>
                </a:lnTo>
                <a:lnTo>
                  <a:pt x="44929" y="87808"/>
                </a:lnTo>
                <a:lnTo>
                  <a:pt x="44929" y="87015"/>
                </a:lnTo>
                <a:lnTo>
                  <a:pt x="45126" y="86221"/>
                </a:lnTo>
                <a:lnTo>
                  <a:pt x="45490" y="85579"/>
                </a:lnTo>
                <a:lnTo>
                  <a:pt x="45966" y="85088"/>
                </a:lnTo>
                <a:lnTo>
                  <a:pt x="46554" y="84861"/>
                </a:lnTo>
                <a:lnTo>
                  <a:pt x="47114" y="84861"/>
                </a:lnTo>
                <a:lnTo>
                  <a:pt x="47675" y="85088"/>
                </a:lnTo>
                <a:lnTo>
                  <a:pt x="48179" y="85579"/>
                </a:lnTo>
                <a:lnTo>
                  <a:pt x="65098" y="108362"/>
                </a:lnTo>
                <a:lnTo>
                  <a:pt x="65630" y="108929"/>
                </a:lnTo>
                <a:lnTo>
                  <a:pt x="66274" y="109269"/>
                </a:lnTo>
                <a:lnTo>
                  <a:pt x="66918" y="109382"/>
                </a:lnTo>
                <a:lnTo>
                  <a:pt x="67619" y="109269"/>
                </a:lnTo>
                <a:lnTo>
                  <a:pt x="68235" y="108929"/>
                </a:lnTo>
                <a:lnTo>
                  <a:pt x="68767" y="108362"/>
                </a:lnTo>
                <a:lnTo>
                  <a:pt x="69187" y="107607"/>
                </a:lnTo>
                <a:lnTo>
                  <a:pt x="69467" y="106775"/>
                </a:lnTo>
                <a:lnTo>
                  <a:pt x="69551" y="105906"/>
                </a:lnTo>
                <a:lnTo>
                  <a:pt x="69467" y="104962"/>
                </a:lnTo>
                <a:lnTo>
                  <a:pt x="69215" y="104130"/>
                </a:lnTo>
                <a:lnTo>
                  <a:pt x="68823" y="103450"/>
                </a:lnTo>
                <a:lnTo>
                  <a:pt x="53221" y="82405"/>
                </a:lnTo>
                <a:lnTo>
                  <a:pt x="52857" y="81687"/>
                </a:lnTo>
                <a:lnTo>
                  <a:pt x="52661" y="80969"/>
                </a:lnTo>
                <a:lnTo>
                  <a:pt x="52661" y="80176"/>
                </a:lnTo>
                <a:lnTo>
                  <a:pt x="52857" y="79382"/>
                </a:lnTo>
                <a:lnTo>
                  <a:pt x="53221" y="78740"/>
                </a:lnTo>
                <a:lnTo>
                  <a:pt x="53725" y="78249"/>
                </a:lnTo>
                <a:lnTo>
                  <a:pt x="54257" y="78022"/>
                </a:lnTo>
                <a:lnTo>
                  <a:pt x="54845" y="78022"/>
                </a:lnTo>
                <a:lnTo>
                  <a:pt x="55434" y="78249"/>
                </a:lnTo>
                <a:lnTo>
                  <a:pt x="55910" y="78740"/>
                </a:lnTo>
                <a:lnTo>
                  <a:pt x="71484" y="99710"/>
                </a:lnTo>
                <a:lnTo>
                  <a:pt x="71484" y="99710"/>
                </a:lnTo>
                <a:lnTo>
                  <a:pt x="71540" y="99785"/>
                </a:lnTo>
                <a:lnTo>
                  <a:pt x="74929" y="104357"/>
                </a:lnTo>
                <a:lnTo>
                  <a:pt x="75490" y="104924"/>
                </a:lnTo>
                <a:lnTo>
                  <a:pt x="76106" y="105264"/>
                </a:lnTo>
                <a:lnTo>
                  <a:pt x="76750" y="105415"/>
                </a:lnTo>
                <a:lnTo>
                  <a:pt x="77422" y="105264"/>
                </a:lnTo>
                <a:lnTo>
                  <a:pt x="78067" y="104924"/>
                </a:lnTo>
                <a:lnTo>
                  <a:pt x="78627" y="104357"/>
                </a:lnTo>
                <a:lnTo>
                  <a:pt x="79019" y="103639"/>
                </a:lnTo>
                <a:lnTo>
                  <a:pt x="79271" y="102808"/>
                </a:lnTo>
                <a:lnTo>
                  <a:pt x="79383" y="101863"/>
                </a:lnTo>
                <a:lnTo>
                  <a:pt x="79271" y="100919"/>
                </a:lnTo>
                <a:lnTo>
                  <a:pt x="79019" y="100088"/>
                </a:lnTo>
                <a:lnTo>
                  <a:pt x="78627" y="99370"/>
                </a:lnTo>
                <a:lnTo>
                  <a:pt x="58571" y="72355"/>
                </a:lnTo>
                <a:lnTo>
                  <a:pt x="58207" y="71675"/>
                </a:lnTo>
                <a:lnTo>
                  <a:pt x="58011" y="70919"/>
                </a:lnTo>
                <a:lnTo>
                  <a:pt x="58011" y="70163"/>
                </a:lnTo>
                <a:lnTo>
                  <a:pt x="58207" y="69370"/>
                </a:lnTo>
                <a:lnTo>
                  <a:pt x="58571" y="68690"/>
                </a:lnTo>
                <a:lnTo>
                  <a:pt x="59075" y="68236"/>
                </a:lnTo>
                <a:lnTo>
                  <a:pt x="59635" y="67972"/>
                </a:lnTo>
                <a:lnTo>
                  <a:pt x="60224" y="67972"/>
                </a:lnTo>
                <a:lnTo>
                  <a:pt x="60784" y="68236"/>
                </a:lnTo>
                <a:lnTo>
                  <a:pt x="61316" y="68690"/>
                </a:lnTo>
                <a:lnTo>
                  <a:pt x="79887" y="93778"/>
                </a:lnTo>
                <a:lnTo>
                  <a:pt x="80448" y="94345"/>
                </a:lnTo>
                <a:lnTo>
                  <a:pt x="81064" y="94685"/>
                </a:lnTo>
                <a:lnTo>
                  <a:pt x="81708" y="94836"/>
                </a:lnTo>
                <a:lnTo>
                  <a:pt x="82408" y="94685"/>
                </a:lnTo>
                <a:lnTo>
                  <a:pt x="83025" y="94345"/>
                </a:lnTo>
                <a:lnTo>
                  <a:pt x="83557" y="93778"/>
                </a:lnTo>
                <a:lnTo>
                  <a:pt x="84005" y="93060"/>
                </a:lnTo>
                <a:lnTo>
                  <a:pt x="84257" y="92229"/>
                </a:lnTo>
                <a:lnTo>
                  <a:pt x="84341" y="91284"/>
                </a:lnTo>
                <a:lnTo>
                  <a:pt x="84257" y="90340"/>
                </a:lnTo>
                <a:lnTo>
                  <a:pt x="84005" y="89508"/>
                </a:lnTo>
                <a:lnTo>
                  <a:pt x="83557" y="88790"/>
                </a:lnTo>
                <a:lnTo>
                  <a:pt x="61092" y="58488"/>
                </a:lnTo>
                <a:lnTo>
                  <a:pt x="61036" y="58413"/>
                </a:lnTo>
                <a:lnTo>
                  <a:pt x="61036" y="58413"/>
                </a:lnTo>
                <a:lnTo>
                  <a:pt x="61036" y="58413"/>
                </a:lnTo>
                <a:lnTo>
                  <a:pt x="60980" y="58299"/>
                </a:lnTo>
                <a:lnTo>
                  <a:pt x="60896" y="58186"/>
                </a:lnTo>
                <a:lnTo>
                  <a:pt x="60896" y="58186"/>
                </a:lnTo>
                <a:lnTo>
                  <a:pt x="59299" y="56032"/>
                </a:lnTo>
                <a:lnTo>
                  <a:pt x="53333" y="64118"/>
                </a:lnTo>
                <a:lnTo>
                  <a:pt x="52549" y="64987"/>
                </a:lnTo>
                <a:lnTo>
                  <a:pt x="51680" y="65780"/>
                </a:lnTo>
                <a:lnTo>
                  <a:pt x="50812" y="66347"/>
                </a:lnTo>
                <a:lnTo>
                  <a:pt x="49859" y="66763"/>
                </a:lnTo>
                <a:lnTo>
                  <a:pt x="48879" y="67065"/>
                </a:lnTo>
                <a:lnTo>
                  <a:pt x="47899" y="67103"/>
                </a:lnTo>
                <a:lnTo>
                  <a:pt x="46918" y="67065"/>
                </a:lnTo>
                <a:lnTo>
                  <a:pt x="45966" y="66763"/>
                </a:lnTo>
                <a:lnTo>
                  <a:pt x="45014" y="66347"/>
                </a:lnTo>
                <a:lnTo>
                  <a:pt x="44117" y="65780"/>
                </a:lnTo>
                <a:lnTo>
                  <a:pt x="43277" y="64987"/>
                </a:lnTo>
                <a:lnTo>
                  <a:pt x="42464" y="64118"/>
                </a:lnTo>
                <a:lnTo>
                  <a:pt x="41652" y="62833"/>
                </a:lnTo>
                <a:lnTo>
                  <a:pt x="41036" y="61435"/>
                </a:lnTo>
                <a:lnTo>
                  <a:pt x="40560" y="59962"/>
                </a:lnTo>
                <a:lnTo>
                  <a:pt x="40308" y="58413"/>
                </a:lnTo>
                <a:lnTo>
                  <a:pt x="40196" y="56712"/>
                </a:lnTo>
                <a:lnTo>
                  <a:pt x="40308" y="55088"/>
                </a:lnTo>
                <a:lnTo>
                  <a:pt x="40560" y="53539"/>
                </a:lnTo>
                <a:lnTo>
                  <a:pt x="41036" y="52065"/>
                </a:lnTo>
                <a:lnTo>
                  <a:pt x="41652" y="50667"/>
                </a:lnTo>
                <a:lnTo>
                  <a:pt x="42464" y="49420"/>
                </a:lnTo>
                <a:lnTo>
                  <a:pt x="54341" y="33438"/>
                </a:lnTo>
                <a:lnTo>
                  <a:pt x="53473" y="33627"/>
                </a:lnTo>
                <a:lnTo>
                  <a:pt x="52661" y="33967"/>
                </a:lnTo>
                <a:lnTo>
                  <a:pt x="51540" y="34458"/>
                </a:lnTo>
                <a:lnTo>
                  <a:pt x="50364" y="34722"/>
                </a:lnTo>
                <a:lnTo>
                  <a:pt x="49215" y="34798"/>
                </a:lnTo>
                <a:lnTo>
                  <a:pt x="47927" y="34722"/>
                </a:lnTo>
                <a:lnTo>
                  <a:pt x="46694" y="34345"/>
                </a:lnTo>
                <a:lnTo>
                  <a:pt x="45490" y="33816"/>
                </a:lnTo>
                <a:lnTo>
                  <a:pt x="44369" y="33098"/>
                </a:lnTo>
                <a:lnTo>
                  <a:pt x="43277" y="32153"/>
                </a:lnTo>
                <a:lnTo>
                  <a:pt x="42324" y="30982"/>
                </a:lnTo>
                <a:lnTo>
                  <a:pt x="37507" y="24521"/>
                </a:lnTo>
                <a:close/>
                <a:moveTo>
                  <a:pt x="94789" y="7216"/>
                </a:moveTo>
                <a:lnTo>
                  <a:pt x="85854" y="19269"/>
                </a:lnTo>
                <a:lnTo>
                  <a:pt x="106470" y="47002"/>
                </a:lnTo>
                <a:lnTo>
                  <a:pt x="115378" y="34949"/>
                </a:lnTo>
                <a:lnTo>
                  <a:pt x="94789" y="7216"/>
                </a:lnTo>
                <a:close/>
                <a:moveTo>
                  <a:pt x="27815" y="6234"/>
                </a:moveTo>
                <a:lnTo>
                  <a:pt x="4593" y="37518"/>
                </a:lnTo>
                <a:lnTo>
                  <a:pt x="13529" y="49534"/>
                </a:lnTo>
                <a:lnTo>
                  <a:pt x="36750" y="18287"/>
                </a:lnTo>
                <a:lnTo>
                  <a:pt x="27815" y="6234"/>
                </a:lnTo>
                <a:close/>
                <a:moveTo>
                  <a:pt x="27535" y="0"/>
                </a:moveTo>
                <a:lnTo>
                  <a:pt x="28095" y="0"/>
                </a:lnTo>
                <a:lnTo>
                  <a:pt x="28655" y="226"/>
                </a:lnTo>
                <a:lnTo>
                  <a:pt x="29159" y="717"/>
                </a:lnTo>
                <a:lnTo>
                  <a:pt x="40784" y="16397"/>
                </a:lnTo>
                <a:lnTo>
                  <a:pt x="41120" y="16964"/>
                </a:lnTo>
                <a:lnTo>
                  <a:pt x="41288" y="17607"/>
                </a:lnTo>
                <a:lnTo>
                  <a:pt x="41372" y="18287"/>
                </a:lnTo>
                <a:lnTo>
                  <a:pt x="41288" y="18929"/>
                </a:lnTo>
                <a:lnTo>
                  <a:pt x="41120" y="19571"/>
                </a:lnTo>
                <a:lnTo>
                  <a:pt x="40784" y="20100"/>
                </a:lnTo>
                <a:lnTo>
                  <a:pt x="40252" y="20894"/>
                </a:lnTo>
                <a:lnTo>
                  <a:pt x="45014" y="27317"/>
                </a:lnTo>
                <a:lnTo>
                  <a:pt x="45770" y="28148"/>
                </a:lnTo>
                <a:lnTo>
                  <a:pt x="46582" y="28866"/>
                </a:lnTo>
                <a:lnTo>
                  <a:pt x="47507" y="29282"/>
                </a:lnTo>
                <a:lnTo>
                  <a:pt x="48431" y="29584"/>
                </a:lnTo>
                <a:lnTo>
                  <a:pt x="49383" y="29622"/>
                </a:lnTo>
                <a:lnTo>
                  <a:pt x="50364" y="29508"/>
                </a:lnTo>
                <a:lnTo>
                  <a:pt x="51344" y="29093"/>
                </a:lnTo>
                <a:lnTo>
                  <a:pt x="52773" y="28564"/>
                </a:lnTo>
                <a:lnTo>
                  <a:pt x="54257" y="28224"/>
                </a:lnTo>
                <a:lnTo>
                  <a:pt x="55770" y="28073"/>
                </a:lnTo>
                <a:lnTo>
                  <a:pt x="57338" y="28224"/>
                </a:lnTo>
                <a:lnTo>
                  <a:pt x="58851" y="28564"/>
                </a:lnTo>
                <a:lnTo>
                  <a:pt x="60308" y="27619"/>
                </a:lnTo>
                <a:lnTo>
                  <a:pt x="61876" y="26826"/>
                </a:lnTo>
                <a:lnTo>
                  <a:pt x="63501" y="26297"/>
                </a:lnTo>
                <a:lnTo>
                  <a:pt x="65126" y="25957"/>
                </a:lnTo>
                <a:lnTo>
                  <a:pt x="66778" y="25843"/>
                </a:lnTo>
                <a:lnTo>
                  <a:pt x="68515" y="25994"/>
                </a:lnTo>
                <a:lnTo>
                  <a:pt x="70280" y="26335"/>
                </a:lnTo>
                <a:lnTo>
                  <a:pt x="71988" y="26977"/>
                </a:lnTo>
                <a:lnTo>
                  <a:pt x="73613" y="27808"/>
                </a:lnTo>
                <a:lnTo>
                  <a:pt x="74593" y="28299"/>
                </a:lnTo>
                <a:lnTo>
                  <a:pt x="75630" y="28564"/>
                </a:lnTo>
                <a:lnTo>
                  <a:pt x="76638" y="28564"/>
                </a:lnTo>
                <a:lnTo>
                  <a:pt x="77675" y="28299"/>
                </a:lnTo>
                <a:lnTo>
                  <a:pt x="78627" y="27808"/>
                </a:lnTo>
                <a:lnTo>
                  <a:pt x="79495" y="27128"/>
                </a:lnTo>
                <a:lnTo>
                  <a:pt x="80280" y="26259"/>
                </a:lnTo>
                <a:lnTo>
                  <a:pt x="82941" y="22670"/>
                </a:lnTo>
                <a:lnTo>
                  <a:pt x="81820" y="21083"/>
                </a:lnTo>
                <a:lnTo>
                  <a:pt x="81484" y="20554"/>
                </a:lnTo>
                <a:lnTo>
                  <a:pt x="81316" y="19949"/>
                </a:lnTo>
                <a:lnTo>
                  <a:pt x="81232" y="19269"/>
                </a:lnTo>
                <a:lnTo>
                  <a:pt x="81316" y="18589"/>
                </a:lnTo>
                <a:lnTo>
                  <a:pt x="81484" y="17984"/>
                </a:lnTo>
                <a:lnTo>
                  <a:pt x="81820" y="17455"/>
                </a:lnTo>
                <a:lnTo>
                  <a:pt x="93445" y="1700"/>
                </a:lnTo>
                <a:lnTo>
                  <a:pt x="93949" y="1284"/>
                </a:lnTo>
                <a:lnTo>
                  <a:pt x="94509" y="1020"/>
                </a:lnTo>
                <a:lnTo>
                  <a:pt x="95098" y="1020"/>
                </a:lnTo>
                <a:lnTo>
                  <a:pt x="95658" y="1284"/>
                </a:lnTo>
                <a:lnTo>
                  <a:pt x="96134" y="1700"/>
                </a:lnTo>
                <a:lnTo>
                  <a:pt x="119439" y="33136"/>
                </a:lnTo>
                <a:lnTo>
                  <a:pt x="119747" y="33664"/>
                </a:lnTo>
                <a:lnTo>
                  <a:pt x="119943" y="34307"/>
                </a:lnTo>
                <a:lnTo>
                  <a:pt x="120000" y="34949"/>
                </a:lnTo>
                <a:lnTo>
                  <a:pt x="119943" y="35629"/>
                </a:lnTo>
                <a:lnTo>
                  <a:pt x="119747" y="36272"/>
                </a:lnTo>
                <a:lnTo>
                  <a:pt x="119439" y="36801"/>
                </a:lnTo>
                <a:lnTo>
                  <a:pt x="107815" y="52518"/>
                </a:lnTo>
                <a:lnTo>
                  <a:pt x="107394" y="52896"/>
                </a:lnTo>
                <a:lnTo>
                  <a:pt x="106918" y="53198"/>
                </a:lnTo>
                <a:lnTo>
                  <a:pt x="106470" y="53236"/>
                </a:lnTo>
                <a:lnTo>
                  <a:pt x="105938" y="53198"/>
                </a:lnTo>
                <a:lnTo>
                  <a:pt x="105518" y="52896"/>
                </a:lnTo>
                <a:lnTo>
                  <a:pt x="105070" y="52518"/>
                </a:lnTo>
                <a:lnTo>
                  <a:pt x="104089" y="51120"/>
                </a:lnTo>
                <a:lnTo>
                  <a:pt x="98375" y="58828"/>
                </a:lnTo>
                <a:lnTo>
                  <a:pt x="97815" y="59659"/>
                </a:lnTo>
                <a:lnTo>
                  <a:pt x="97422" y="60566"/>
                </a:lnTo>
                <a:lnTo>
                  <a:pt x="97086" y="61549"/>
                </a:lnTo>
                <a:lnTo>
                  <a:pt x="96918" y="62569"/>
                </a:lnTo>
                <a:lnTo>
                  <a:pt x="96386" y="65629"/>
                </a:lnTo>
                <a:lnTo>
                  <a:pt x="95742" y="68576"/>
                </a:lnTo>
                <a:lnTo>
                  <a:pt x="94901" y="71486"/>
                </a:lnTo>
                <a:lnTo>
                  <a:pt x="93949" y="74244"/>
                </a:lnTo>
                <a:lnTo>
                  <a:pt x="92829" y="76889"/>
                </a:lnTo>
                <a:lnTo>
                  <a:pt x="91512" y="79458"/>
                </a:lnTo>
                <a:lnTo>
                  <a:pt x="90084" y="81914"/>
                </a:lnTo>
                <a:lnTo>
                  <a:pt x="88515" y="84143"/>
                </a:lnTo>
                <a:lnTo>
                  <a:pt x="87002" y="86259"/>
                </a:lnTo>
                <a:lnTo>
                  <a:pt x="87507" y="87392"/>
                </a:lnTo>
                <a:lnTo>
                  <a:pt x="87871" y="88639"/>
                </a:lnTo>
                <a:lnTo>
                  <a:pt x="88095" y="89924"/>
                </a:lnTo>
                <a:lnTo>
                  <a:pt x="88151" y="91284"/>
                </a:lnTo>
                <a:lnTo>
                  <a:pt x="88095" y="92682"/>
                </a:lnTo>
                <a:lnTo>
                  <a:pt x="87871" y="94005"/>
                </a:lnTo>
                <a:lnTo>
                  <a:pt x="87478" y="95214"/>
                </a:lnTo>
                <a:lnTo>
                  <a:pt x="86946" y="96385"/>
                </a:lnTo>
                <a:lnTo>
                  <a:pt x="86302" y="97443"/>
                </a:lnTo>
                <a:lnTo>
                  <a:pt x="85574" y="98274"/>
                </a:lnTo>
                <a:lnTo>
                  <a:pt x="84761" y="98954"/>
                </a:lnTo>
                <a:lnTo>
                  <a:pt x="83949" y="99445"/>
                </a:lnTo>
                <a:lnTo>
                  <a:pt x="83025" y="99785"/>
                </a:lnTo>
                <a:lnTo>
                  <a:pt x="83165" y="100843"/>
                </a:lnTo>
                <a:lnTo>
                  <a:pt x="83193" y="101863"/>
                </a:lnTo>
                <a:lnTo>
                  <a:pt x="83137" y="103224"/>
                </a:lnTo>
                <a:lnTo>
                  <a:pt x="82885" y="104546"/>
                </a:lnTo>
                <a:lnTo>
                  <a:pt x="82521" y="105793"/>
                </a:lnTo>
                <a:lnTo>
                  <a:pt x="81960" y="106964"/>
                </a:lnTo>
                <a:lnTo>
                  <a:pt x="81316" y="108022"/>
                </a:lnTo>
                <a:lnTo>
                  <a:pt x="80504" y="108929"/>
                </a:lnTo>
                <a:lnTo>
                  <a:pt x="79635" y="109609"/>
                </a:lnTo>
                <a:lnTo>
                  <a:pt x="78711" y="110176"/>
                </a:lnTo>
                <a:lnTo>
                  <a:pt x="77731" y="110478"/>
                </a:lnTo>
                <a:lnTo>
                  <a:pt x="76750" y="110554"/>
                </a:lnTo>
                <a:lnTo>
                  <a:pt x="75770" y="110478"/>
                </a:lnTo>
                <a:lnTo>
                  <a:pt x="74789" y="110100"/>
                </a:lnTo>
                <a:lnTo>
                  <a:pt x="73837" y="109609"/>
                </a:lnTo>
                <a:lnTo>
                  <a:pt x="72969" y="108891"/>
                </a:lnTo>
                <a:lnTo>
                  <a:pt x="72605" y="110025"/>
                </a:lnTo>
                <a:lnTo>
                  <a:pt x="72100" y="111045"/>
                </a:lnTo>
                <a:lnTo>
                  <a:pt x="71484" y="112027"/>
                </a:lnTo>
                <a:lnTo>
                  <a:pt x="70700" y="112934"/>
                </a:lnTo>
                <a:lnTo>
                  <a:pt x="69831" y="113652"/>
                </a:lnTo>
                <a:lnTo>
                  <a:pt x="68879" y="114143"/>
                </a:lnTo>
                <a:lnTo>
                  <a:pt x="67899" y="114445"/>
                </a:lnTo>
                <a:lnTo>
                  <a:pt x="66918" y="114559"/>
                </a:lnTo>
                <a:lnTo>
                  <a:pt x="65938" y="114445"/>
                </a:lnTo>
                <a:lnTo>
                  <a:pt x="64985" y="114143"/>
                </a:lnTo>
                <a:lnTo>
                  <a:pt x="64033" y="113652"/>
                </a:lnTo>
                <a:lnTo>
                  <a:pt x="63165" y="112934"/>
                </a:lnTo>
                <a:lnTo>
                  <a:pt x="62352" y="112027"/>
                </a:lnTo>
                <a:lnTo>
                  <a:pt x="62184" y="111725"/>
                </a:lnTo>
                <a:lnTo>
                  <a:pt x="61820" y="112821"/>
                </a:lnTo>
                <a:lnTo>
                  <a:pt x="61316" y="113841"/>
                </a:lnTo>
                <a:lnTo>
                  <a:pt x="60728" y="114785"/>
                </a:lnTo>
                <a:lnTo>
                  <a:pt x="59943" y="115654"/>
                </a:lnTo>
                <a:lnTo>
                  <a:pt x="59075" y="116372"/>
                </a:lnTo>
                <a:lnTo>
                  <a:pt x="58179" y="116901"/>
                </a:lnTo>
                <a:lnTo>
                  <a:pt x="57198" y="117204"/>
                </a:lnTo>
                <a:lnTo>
                  <a:pt x="56162" y="117279"/>
                </a:lnTo>
                <a:lnTo>
                  <a:pt x="55070" y="117204"/>
                </a:lnTo>
                <a:lnTo>
                  <a:pt x="54061" y="116788"/>
                </a:lnTo>
                <a:lnTo>
                  <a:pt x="53725" y="117279"/>
                </a:lnTo>
                <a:lnTo>
                  <a:pt x="52885" y="118224"/>
                </a:lnTo>
                <a:lnTo>
                  <a:pt x="51988" y="119017"/>
                </a:lnTo>
                <a:lnTo>
                  <a:pt x="50980" y="119546"/>
                </a:lnTo>
                <a:lnTo>
                  <a:pt x="49943" y="119886"/>
                </a:lnTo>
                <a:lnTo>
                  <a:pt x="48851" y="120000"/>
                </a:lnTo>
                <a:lnTo>
                  <a:pt x="47759" y="119886"/>
                </a:lnTo>
                <a:lnTo>
                  <a:pt x="46722" y="119546"/>
                </a:lnTo>
                <a:lnTo>
                  <a:pt x="45714" y="119017"/>
                </a:lnTo>
                <a:lnTo>
                  <a:pt x="44789" y="118224"/>
                </a:lnTo>
                <a:lnTo>
                  <a:pt x="43949" y="117279"/>
                </a:lnTo>
                <a:lnTo>
                  <a:pt x="43221" y="116108"/>
                </a:lnTo>
                <a:lnTo>
                  <a:pt x="42633" y="114785"/>
                </a:lnTo>
                <a:lnTo>
                  <a:pt x="42240" y="113425"/>
                </a:lnTo>
                <a:lnTo>
                  <a:pt x="42016" y="111989"/>
                </a:lnTo>
                <a:lnTo>
                  <a:pt x="41960" y="110516"/>
                </a:lnTo>
                <a:lnTo>
                  <a:pt x="41820" y="110516"/>
                </a:lnTo>
                <a:lnTo>
                  <a:pt x="40728" y="110403"/>
                </a:lnTo>
                <a:lnTo>
                  <a:pt x="39663" y="110062"/>
                </a:lnTo>
                <a:lnTo>
                  <a:pt x="38683" y="109496"/>
                </a:lnTo>
                <a:lnTo>
                  <a:pt x="37759" y="108740"/>
                </a:lnTo>
                <a:lnTo>
                  <a:pt x="36918" y="107758"/>
                </a:lnTo>
                <a:lnTo>
                  <a:pt x="36274" y="106775"/>
                </a:lnTo>
                <a:lnTo>
                  <a:pt x="35770" y="105642"/>
                </a:lnTo>
                <a:lnTo>
                  <a:pt x="35350" y="104471"/>
                </a:lnTo>
                <a:lnTo>
                  <a:pt x="35070" y="103224"/>
                </a:lnTo>
                <a:lnTo>
                  <a:pt x="34929" y="102015"/>
                </a:lnTo>
                <a:lnTo>
                  <a:pt x="34929" y="100730"/>
                </a:lnTo>
                <a:lnTo>
                  <a:pt x="34565" y="100730"/>
                </a:lnTo>
                <a:lnTo>
                  <a:pt x="33501" y="100617"/>
                </a:lnTo>
                <a:lnTo>
                  <a:pt x="32464" y="100277"/>
                </a:lnTo>
                <a:lnTo>
                  <a:pt x="31484" y="99748"/>
                </a:lnTo>
                <a:lnTo>
                  <a:pt x="30560" y="98992"/>
                </a:lnTo>
                <a:lnTo>
                  <a:pt x="29719" y="98010"/>
                </a:lnTo>
                <a:lnTo>
                  <a:pt x="28991" y="96876"/>
                </a:lnTo>
                <a:lnTo>
                  <a:pt x="28431" y="95667"/>
                </a:lnTo>
                <a:lnTo>
                  <a:pt x="27983" y="94345"/>
                </a:lnTo>
                <a:lnTo>
                  <a:pt x="27731" y="92909"/>
                </a:lnTo>
                <a:lnTo>
                  <a:pt x="27675" y="91435"/>
                </a:lnTo>
                <a:lnTo>
                  <a:pt x="27731" y="90000"/>
                </a:lnTo>
                <a:lnTo>
                  <a:pt x="27983" y="88639"/>
                </a:lnTo>
                <a:lnTo>
                  <a:pt x="28347" y="87355"/>
                </a:lnTo>
                <a:lnTo>
                  <a:pt x="28907" y="86146"/>
                </a:lnTo>
                <a:lnTo>
                  <a:pt x="29551" y="85050"/>
                </a:lnTo>
                <a:lnTo>
                  <a:pt x="28935" y="84143"/>
                </a:lnTo>
                <a:lnTo>
                  <a:pt x="27366" y="81914"/>
                </a:lnTo>
                <a:lnTo>
                  <a:pt x="25966" y="79534"/>
                </a:lnTo>
                <a:lnTo>
                  <a:pt x="24677" y="76964"/>
                </a:lnTo>
                <a:lnTo>
                  <a:pt x="23557" y="74395"/>
                </a:lnTo>
                <a:lnTo>
                  <a:pt x="22577" y="71637"/>
                </a:lnTo>
                <a:lnTo>
                  <a:pt x="21764" y="68765"/>
                </a:lnTo>
                <a:lnTo>
                  <a:pt x="21120" y="65818"/>
                </a:lnTo>
                <a:lnTo>
                  <a:pt x="20588" y="62833"/>
                </a:lnTo>
                <a:lnTo>
                  <a:pt x="20392" y="61700"/>
                </a:lnTo>
                <a:lnTo>
                  <a:pt x="20028" y="60604"/>
                </a:lnTo>
                <a:lnTo>
                  <a:pt x="19551" y="59584"/>
                </a:lnTo>
                <a:lnTo>
                  <a:pt x="18963" y="58677"/>
                </a:lnTo>
                <a:lnTo>
                  <a:pt x="15574" y="54105"/>
                </a:lnTo>
                <a:lnTo>
                  <a:pt x="14873" y="55050"/>
                </a:lnTo>
                <a:lnTo>
                  <a:pt x="14481" y="55465"/>
                </a:lnTo>
                <a:lnTo>
                  <a:pt x="14033" y="55730"/>
                </a:lnTo>
                <a:lnTo>
                  <a:pt x="13529" y="55806"/>
                </a:lnTo>
                <a:lnTo>
                  <a:pt x="13025" y="55730"/>
                </a:lnTo>
                <a:lnTo>
                  <a:pt x="12577" y="55465"/>
                </a:lnTo>
                <a:lnTo>
                  <a:pt x="12184" y="55050"/>
                </a:lnTo>
                <a:lnTo>
                  <a:pt x="532" y="39370"/>
                </a:lnTo>
                <a:lnTo>
                  <a:pt x="196" y="38690"/>
                </a:lnTo>
                <a:lnTo>
                  <a:pt x="0" y="37896"/>
                </a:lnTo>
                <a:lnTo>
                  <a:pt x="0" y="37103"/>
                </a:lnTo>
                <a:lnTo>
                  <a:pt x="196" y="36385"/>
                </a:lnTo>
                <a:lnTo>
                  <a:pt x="532" y="35705"/>
                </a:lnTo>
                <a:lnTo>
                  <a:pt x="26442" y="717"/>
                </a:lnTo>
                <a:lnTo>
                  <a:pt x="26946" y="226"/>
                </a:lnTo>
                <a:lnTo>
                  <a:pt x="27535" y="0"/>
                </a:lnTo>
                <a:close/>
              </a:path>
            </a:pathLst>
          </a:custGeom>
          <a:solidFill>
            <a:srgbClr val="EE795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4"/>
          <p:cNvSpPr txBox="1"/>
          <p:nvPr/>
        </p:nvSpPr>
        <p:spPr>
          <a:xfrm>
            <a:off x="3702150" y="3669650"/>
            <a:ext cx="29589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999999"/>
                </a:solidFill>
              </a:rPr>
              <a:t>“</a:t>
            </a:r>
            <a:r>
              <a:rPr lang="en" sz="1000" i="1" dirty="0">
                <a:solidFill>
                  <a:srgbClr val="999999"/>
                </a:solidFill>
              </a:rPr>
              <a:t>Coming together is a beginning;</a:t>
            </a:r>
            <a:endParaRPr sz="1000" i="1" dirty="0">
              <a:solidFill>
                <a:srgbClr val="9999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i="1" dirty="0">
                <a:solidFill>
                  <a:srgbClr val="999999"/>
                </a:solidFill>
              </a:rPr>
              <a:t> Keeping together is progress;</a:t>
            </a:r>
            <a:endParaRPr sz="1000" i="1" dirty="0">
              <a:solidFill>
                <a:srgbClr val="999999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i="1" dirty="0">
                <a:solidFill>
                  <a:srgbClr val="999999"/>
                </a:solidFill>
              </a:rPr>
              <a:t> Working together is success.</a:t>
            </a:r>
            <a:r>
              <a:rPr lang="en" sz="1000" dirty="0">
                <a:solidFill>
                  <a:srgbClr val="999999"/>
                </a:solidFill>
              </a:rPr>
              <a:t>”</a:t>
            </a:r>
            <a:r>
              <a:rPr lang="en" sz="1000" b="0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dirty="0">
                <a:solidFill>
                  <a:srgbClr val="999999"/>
                </a:solidFill>
              </a:rPr>
              <a:t>                            </a:t>
            </a:r>
            <a:r>
              <a:rPr lang="en" sz="1000" b="0" i="0" u="none" strike="noStrike" cap="none" dirty="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- HENRY FORD</a:t>
            </a:r>
            <a:endParaRPr sz="1100" b="0" i="0" u="none" strike="noStrike" cap="none" dirty="0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Learning Objectives</a:t>
            </a:r>
            <a:endParaRPr dirty="0"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2"/>
          </p:nvPr>
        </p:nvSpPr>
        <p:spPr>
          <a:xfrm>
            <a:off x="370475" y="1322525"/>
            <a:ext cx="8460000" cy="27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Understand the basic structure of Microsoft Project 2019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Know how to use MS Project on resource management.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Make resource, grant chart.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96" name="Google Shape;196;p28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97" name="Google Shape;197;p2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Resource management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endParaRPr lang="en-US" dirty="0"/>
          </a:p>
          <a:p>
            <a:pPr marL="114300" lvl="0" indent="0">
              <a:lnSpc>
                <a:spcPct val="150000"/>
              </a:lnSpc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9774" y="1639887"/>
            <a:ext cx="6427322" cy="3416930"/>
          </a:xfrm>
          <a:prstGeom prst="rect">
            <a:avLst/>
          </a:prstGeom>
        </p:spPr>
      </p:pic>
      <p:sp>
        <p:nvSpPr>
          <p:cNvPr id="11" name="Google Shape;195;p28"/>
          <p:cNvSpPr txBox="1">
            <a:spLocks/>
          </p:cNvSpPr>
          <p:nvPr/>
        </p:nvSpPr>
        <p:spPr>
          <a:xfrm>
            <a:off x="320310" y="1017725"/>
            <a:ext cx="8460000" cy="85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Gantt chart </a:t>
            </a:r>
            <a:r>
              <a:rPr lang="en-US" dirty="0">
                <a:latin typeface="Muli"/>
                <a:ea typeface="Muli"/>
                <a:cs typeface="Muli"/>
                <a:sym typeface="Wingdings" panose="05000000000000000000" pitchFamily="2" charset="2"/>
              </a:rPr>
              <a:t> Resource Sheet</a:t>
            </a:r>
            <a:endParaRPr lang="en-US" dirty="0"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4124926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Resource management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ea typeface="Muli"/>
              </a:rPr>
              <a:t>Input Resource Name, Type (Work, Material, Cost),…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992" y="1627662"/>
            <a:ext cx="4704282" cy="32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87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Resource Management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/>
              <a:t>Max. is only with human resource</a:t>
            </a:r>
          </a:p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sym typeface="Wingdings" panose="05000000000000000000" pitchFamily="2" charset="2"/>
              </a:rPr>
              <a:t>Cost type has only accuracy at feature.</a:t>
            </a:r>
          </a:p>
          <a:p>
            <a:pPr lvl="0">
              <a:lnSpc>
                <a:spcPct val="150000"/>
              </a:lnSpc>
              <a:buFont typeface="Muli"/>
              <a:buChar char="●"/>
            </a:pPr>
            <a:endParaRPr b="1"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52" y="2205834"/>
            <a:ext cx="6765906" cy="229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2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Resource Information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Double click on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Resource Name 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and edit what information needs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734" y="1821446"/>
            <a:ext cx="5427481" cy="28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86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Resource Information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Click on change Working Time, choose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date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on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calendar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and change Name.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39" y="1623391"/>
            <a:ext cx="3297139" cy="33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9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dirty="0"/>
              <a:t>Resource Information</a:t>
            </a:r>
            <a:endParaRPr dirty="0"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2"/>
          </p:nvPr>
        </p:nvSpPr>
        <p:spPr>
          <a:xfrm>
            <a:off x="370475" y="1093925"/>
            <a:ext cx="8460000" cy="34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Font typeface="Muli"/>
              <a:buChar char="●"/>
            </a:pPr>
            <a:r>
              <a:rPr lang="en-US" dirty="0">
                <a:latin typeface="Muli"/>
                <a:ea typeface="Muli"/>
                <a:cs typeface="Muli"/>
                <a:sym typeface="Muli"/>
              </a:rPr>
              <a:t>Click on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Work Weeks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, choose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default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and click on </a:t>
            </a:r>
            <a:r>
              <a:rPr lang="en-US" b="1" dirty="0">
                <a:latin typeface="Muli"/>
                <a:ea typeface="Muli"/>
                <a:cs typeface="Muli"/>
                <a:sym typeface="Muli"/>
              </a:rPr>
              <a:t>details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to edit working time on specific date.</a:t>
            </a:r>
          </a:p>
          <a:p>
            <a:pPr marL="114300" lvl="0" indent="0">
              <a:lnSpc>
                <a:spcPct val="150000"/>
              </a:lnSpc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208" name="Google Shape;208;p2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209" name="Google Shape;209;p2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96" y="1888435"/>
            <a:ext cx="2496820" cy="30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8959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562</Words>
  <Application>Microsoft Macintosh PowerPoint</Application>
  <PresentationFormat>On-screen Show (16:9)</PresentationFormat>
  <Paragraphs>92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Muli</vt:lpstr>
      <vt:lpstr>Arial Black</vt:lpstr>
      <vt:lpstr>Calibri</vt:lpstr>
      <vt:lpstr>Lato</vt:lpstr>
      <vt:lpstr>Arial</vt:lpstr>
      <vt:lpstr>Simple Light</vt:lpstr>
      <vt:lpstr>IT Project       Management                 (Introduction to Microsoft Project 2)</vt:lpstr>
      <vt:lpstr>PowerPoint Presentation</vt:lpstr>
      <vt:lpstr>Learning Objectives</vt:lpstr>
      <vt:lpstr>Resource management</vt:lpstr>
      <vt:lpstr>Resource management</vt:lpstr>
      <vt:lpstr>Resource Management</vt:lpstr>
      <vt:lpstr>Resource Information</vt:lpstr>
      <vt:lpstr>Resource Information</vt:lpstr>
      <vt:lpstr>Resource Information</vt:lpstr>
      <vt:lpstr>Resource Cost</vt:lpstr>
      <vt:lpstr>Resource Cost</vt:lpstr>
      <vt:lpstr>Resource Availability</vt:lpstr>
      <vt:lpstr>Resource Assignment</vt:lpstr>
      <vt:lpstr>Exercise 1</vt:lpstr>
      <vt:lpstr>Milestone</vt:lpstr>
      <vt:lpstr>Exercise 2</vt:lpstr>
      <vt:lpstr>Deadline</vt:lpstr>
      <vt:lpstr>Constraints</vt:lpstr>
      <vt:lpstr>WBS (Work Breakdown Structure)</vt:lpstr>
      <vt:lpstr>WBS (Work Breakdown Structure)</vt:lpstr>
      <vt:lpstr>WBS (Work Breakdown Structure)</vt:lpstr>
      <vt:lpstr>WBS (Work Breakdown Structure)</vt:lpstr>
      <vt:lpstr>Exercise 3</vt:lpstr>
      <vt:lpstr>Exercise 4</vt:lpstr>
      <vt:lpstr>Exercise 5</vt:lpstr>
      <vt:lpstr>Exercise 6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Project       Management                 (Introduction to Microsoft Project)</dc:title>
  <dc:creator>Khiêm Trần Vĩnh</dc:creator>
  <cp:lastModifiedBy>Trần Vĩnh Khiêm</cp:lastModifiedBy>
  <cp:revision>95</cp:revision>
  <dcterms:modified xsi:type="dcterms:W3CDTF">2022-03-07T14:13:13Z</dcterms:modified>
</cp:coreProperties>
</file>